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9" r:id="rId14"/>
    <p:sldId id="266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F7FD72-FB67-48AF-AA48-9FFB3711E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9087E81-2886-4F39-8B68-48F6E9E59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E23599-E571-4496-9B18-0F2792ED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F6DB499-1CC7-4E37-8694-EFDFD934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07E676F-9D34-47CC-8F65-B774EDD2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6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5405D-70B7-47B9-B876-FD41B3A9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3F0A60D-0180-4AC3-96A3-B8CCF0B4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C7DFE01-643B-4305-8C33-75C052C5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4101D9C-FE5A-49B2-A2BB-303D8200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8FE619-EB9A-4583-9301-C0C3A483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23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7B113F7-BBA6-4731-BEBE-254DF3C53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59BD42E-08A8-4DCD-86F4-A3001D740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5CE872-8FE6-4C27-8159-61AEC2EE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88A994-671C-4209-839C-626ED5B4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E638B6-8684-4812-805C-615A7877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9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BF026B-A8B0-43BD-93E7-06105246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BF27E3-8CDF-47ED-868B-3237404D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456FAB-E37C-4F6A-A2B4-E47AA82AD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4EA5F2-7897-47EF-8A75-9F76A0AE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EE8865A-1A2F-42AA-8FAC-B158566D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9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81B5D5-8663-4981-A983-DF1B54F1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B3C318-9E76-41E9-A369-502662FF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2BF14C1-C8C1-4380-99D7-7C7C4640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8CA072-5A24-42E3-B0AC-44F245C0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56866B9-CB18-4F68-8A18-67C3018D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96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476DBB-13CC-4C6F-863F-544ADA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A9EA64-D544-4980-9AAD-B9933E429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A9CE85-7BC0-4B04-9402-413B3419B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CF8B5DC-64F9-4826-BCFB-F56F39F7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061D97E-4129-476D-A178-68E26375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FE43A8B-6B5C-4FEB-BB39-D81AB9E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62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4DF0A6-EAEE-4031-9A2F-E089EABCD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1151033-F01D-4DDB-8926-4D2DB446B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E7C8BD9-EC0B-4B4E-A704-8D458341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8AB0A05-684E-4D0C-A71B-EEF406332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8C28BFC-58E5-4FDF-9354-F4F346193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214B88A-B829-40B1-87B8-ED0790CE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F1BAE65-72C5-45E8-9DF9-BD0D0F4F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3AA4C25-658C-4A1B-BF30-DD1C5630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76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22361B-8F1B-4C24-8107-AF901259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AD783AE-CC5E-4C20-B2CE-6D058762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4BD4DA-4AA1-4CD2-8AE7-BA7F814D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CF4116B-53E3-4819-92CE-B16FAA1A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25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71339E7-E095-4D74-86B2-310485CF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2B5A7BB-9BD3-4A12-89C8-1A300809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4FE202-6086-44DD-B19A-AF9C50CE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4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0472A8-72F6-46ED-83F4-6E632D53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E0DB66-1559-42AB-BDD7-1B440FD7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DB6560E-4A00-4E6D-BF1B-F7963B49F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F262F37-7CF4-44AF-B1C1-DDA9E44A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06B335A-E421-4E77-A257-53BFB0B7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CB520FB-72DF-4B5B-B038-29A3AE9F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1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8F8161-9128-41BE-BB99-A943FC34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59180D2-1E9E-4F53-A36D-C7F6C8A54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45006EB-8B83-40DB-AC00-727F61DD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7042945-8EC6-4F25-A9E2-9B25B282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DA0B7A-FF77-4DF7-A005-FC1B19D2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E4FBC92-1F0B-441A-9F42-D56F2021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87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61C4231-50F0-4A9D-9083-F396B3A1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AB4640-480C-4569-9EE2-BBAEB1395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BCF35A5-B0D0-40F6-A065-62F52C37A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4A7E-4547-45C7-9D8E-1937301D97EB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3F83BD1-076D-4167-BD9E-0219A07CF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1840E49-8561-4087-BE26-45FBA6781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5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332C7-B7EE-4787-9A8A-29923FF35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424" y="1041400"/>
            <a:ext cx="6055151" cy="2387600"/>
          </a:xfrm>
          <a:solidFill>
            <a:schemeClr val="tx1">
              <a:alpha val="25000"/>
            </a:schemeClr>
          </a:solidFill>
        </p:spPr>
        <p:txBody>
          <a:bodyPr>
            <a:normAutofit/>
          </a:bodyPr>
          <a:lstStyle/>
          <a:p>
            <a:pPr fontAlgn="b"/>
            <a:r>
              <a:rPr lang="en-GB" sz="7200" b="1" i="0" dirty="0" err="1">
                <a:solidFill>
                  <a:schemeClr val="bg1"/>
                </a:solidFill>
                <a:effectLst/>
              </a:rPr>
              <a:t>Megújuló</a:t>
            </a:r>
            <a:r>
              <a:rPr lang="en-GB" sz="7200" b="1" i="0" dirty="0">
                <a:solidFill>
                  <a:schemeClr val="bg1"/>
                </a:solidFill>
                <a:effectLst/>
              </a:rPr>
              <a:t> </a:t>
            </a:r>
            <a:r>
              <a:rPr lang="en-GB" sz="7200" b="1" dirty="0" err="1">
                <a:solidFill>
                  <a:schemeClr val="bg1"/>
                </a:solidFill>
              </a:rPr>
              <a:t>E</a:t>
            </a:r>
            <a:r>
              <a:rPr lang="en-GB" sz="7200" b="1" i="0" dirty="0" err="1">
                <a:solidFill>
                  <a:schemeClr val="bg1"/>
                </a:solidFill>
                <a:effectLst/>
              </a:rPr>
              <a:t>nergiaforrások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C10B510-A98F-44DC-AC5C-46384E006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7562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Készítették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 err="1">
                <a:solidFill>
                  <a:schemeClr val="bg1"/>
                </a:solidFill>
              </a:rPr>
              <a:t>Nemes-Hertelendy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Áron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Barnák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Levente</a:t>
            </a:r>
            <a:r>
              <a:rPr lang="en-GB" dirty="0">
                <a:solidFill>
                  <a:schemeClr val="bg1"/>
                </a:solidFill>
              </a:rPr>
              <a:t>, Nagy </a:t>
            </a:r>
            <a:r>
              <a:rPr lang="en-GB" dirty="0" err="1">
                <a:solidFill>
                  <a:schemeClr val="bg1"/>
                </a:solidFill>
              </a:rPr>
              <a:t>Dániel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Sáfár</a:t>
            </a:r>
            <a:r>
              <a:rPr lang="en-GB" dirty="0">
                <a:solidFill>
                  <a:schemeClr val="bg1"/>
                </a:solidFill>
              </a:rPr>
              <a:t> Erik</a:t>
            </a:r>
          </a:p>
        </p:txBody>
      </p:sp>
    </p:spTree>
    <p:extLst>
      <p:ext uri="{BB962C8B-B14F-4D97-AF65-F5344CB8AC3E}">
        <p14:creationId xmlns:p14="http://schemas.microsoft.com/office/powerpoint/2010/main" val="103246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26E0C3-6B84-4069-AFD9-947D67D1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hu-HU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Szélenergia </a:t>
            </a:r>
            <a:r>
              <a:rPr lang="hu-HU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- Működése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B21EE5-ADFE-4A56-AF8A-130615DF9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333"/>
            <a:ext cx="4732867" cy="11715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rgbClr val="ECECEC"/>
                </a:solidFill>
              </a:rPr>
              <a:t>Szélturbina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 dirty="0" err="1">
                <a:solidFill>
                  <a:srgbClr val="ECECEC"/>
                </a:solidFill>
              </a:rPr>
              <a:t>magasság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és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elhelyezkedés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8082DA9-785F-4916-8E2D-C5C7C90D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84" y="1947333"/>
            <a:ext cx="5700183" cy="456014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81E0130-F0B8-4932-88F8-212A4CECC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3739093"/>
            <a:ext cx="317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6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4F3F1E-253D-4556-B1B4-56F0149B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401"/>
            <a:ext cx="10515600" cy="115728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Szélenergia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- Előnyei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42543E-2FEB-4328-A4A3-7105ED65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2800" cy="16033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CECEC"/>
                </a:solidFill>
              </a:rPr>
              <a:t>megújuló és kimeríthetetlen</a:t>
            </a:r>
          </a:p>
          <a:p>
            <a:r>
              <a:rPr lang="en-US">
                <a:solidFill>
                  <a:srgbClr val="ECECEC"/>
                </a:solidFill>
              </a:rPr>
              <a:t>üzemeltetési költségek</a:t>
            </a:r>
          </a:p>
          <a:p>
            <a:r>
              <a:rPr lang="en-US">
                <a:solidFill>
                  <a:srgbClr val="ECECEC"/>
                </a:solidFill>
              </a:rPr>
              <a:t>környezetbarát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EE9F990-FF85-498F-BC59-A458CE1E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942436"/>
            <a:ext cx="5681134" cy="297312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17B13C-17F8-4B28-BE50-F41E62A27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53" y="4047659"/>
            <a:ext cx="4494214" cy="25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36CB6D-A825-4573-A9F1-F1627F6E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25888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Szélenergia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- </a:t>
            </a:r>
            <a:r>
              <a:rPr lang="en-U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Alkalmazásai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C75472-CE30-4B5E-9197-02DD85E5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3467" cy="1325563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ECECEC"/>
                </a:solidFill>
              </a:rPr>
              <a:t>Szélerőműparkok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hu-HU" dirty="0">
                <a:solidFill>
                  <a:srgbClr val="ECECEC"/>
                </a:solidFill>
              </a:rPr>
              <a:t>Kis </a:t>
            </a:r>
            <a:r>
              <a:rPr lang="hu-HU">
                <a:solidFill>
                  <a:srgbClr val="ECECEC"/>
                </a:solidFill>
              </a:rPr>
              <a:t>méretű szélturbinák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ADE515-8DD2-4008-943B-48CC8D1C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84" y="3627332"/>
            <a:ext cx="4254184" cy="266190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AE0B5F0-8218-414E-8E09-1A2F4C9CA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66" y="1825625"/>
            <a:ext cx="3877100" cy="3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7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F6F227-915A-4772-998A-B21CCA025F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Vízenergia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- </a:t>
            </a:r>
            <a:r>
              <a:rPr lang="en-U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Bevezetés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035060-055E-4D72-8A6F-93271DB0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492"/>
            <a:ext cx="3725333" cy="11969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rgbClr val="ECECEC"/>
                </a:solidFill>
              </a:rPr>
              <a:t>Víz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mozgásából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 dirty="0" err="1">
                <a:solidFill>
                  <a:srgbClr val="ECECEC"/>
                </a:solidFill>
              </a:rPr>
              <a:t>Egyik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legősibb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módszer</a:t>
            </a:r>
            <a:endParaRPr lang="en-US" dirty="0">
              <a:solidFill>
                <a:srgbClr val="ECECEC"/>
              </a:solidFill>
            </a:endParaRPr>
          </a:p>
          <a:p>
            <a:endParaRPr lang="en-US" dirty="0">
              <a:solidFill>
                <a:srgbClr val="ECECEC"/>
              </a:solidFill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AFF59E5-C88B-4DDA-8379-5201CFCA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71" y="2549789"/>
            <a:ext cx="3516842" cy="175842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793914C-1559-429A-8EC5-3409A43A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87" y="3892722"/>
            <a:ext cx="4543214" cy="21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83C1F-BD24-4FA8-9505-6EA4C0F5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933"/>
            <a:ext cx="10515600" cy="116575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hu-HU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Vízenergia - Működése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24C45E-0E39-4A2B-B1D1-2B68764E1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16033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ECECEC"/>
                </a:solidFill>
              </a:rPr>
              <a:t>Vízerőművek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hu-HU">
                <a:solidFill>
                  <a:srgbClr val="ECECEC"/>
                </a:solidFill>
              </a:rPr>
              <a:t>árapály-energia gyűjtők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>
                <a:solidFill>
                  <a:srgbClr val="ECECEC"/>
                </a:solidFill>
              </a:rPr>
              <a:t>hullámenergia konverterek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2A524DC-59CE-425F-ACD6-D7F2AA680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87" y="3563937"/>
            <a:ext cx="4588313" cy="288678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58E4533-3A69-446A-96D9-C3F626A04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89" y="2213814"/>
            <a:ext cx="1770548" cy="43732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ACBF671-6DD1-428D-A6DD-73D21577E0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1" r="43796" b="5063"/>
          <a:stretch/>
        </p:blipFill>
        <p:spPr>
          <a:xfrm>
            <a:off x="8522802" y="1946142"/>
            <a:ext cx="3132381" cy="32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AE41D4-C431-4A11-989F-CD7787C2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200"/>
            <a:ext cx="7323667" cy="97948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Vízenergia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- Előnyei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2C8675-7956-4E2E-A1F9-6F93D1F9C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2333" cy="2145242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CECEC"/>
                </a:solidFill>
              </a:rPr>
              <a:t>Megbízhatóság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>
                <a:solidFill>
                  <a:srgbClr val="ECECEC"/>
                </a:solidFill>
              </a:rPr>
              <a:t>Alacsony költségek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>
                <a:solidFill>
                  <a:srgbClr val="ECECEC"/>
                </a:solidFill>
              </a:rPr>
              <a:t>Nincs CO2</a:t>
            </a:r>
            <a:r>
              <a:rPr lang="en-US" dirty="0">
                <a:solidFill>
                  <a:srgbClr val="ECECEC"/>
                </a:solidFill>
              </a:rPr>
              <a:t>-kibocsátás</a:t>
            </a:r>
          </a:p>
          <a:p>
            <a:r>
              <a:rPr lang="en-US">
                <a:solidFill>
                  <a:srgbClr val="ECECEC"/>
                </a:solidFill>
              </a:rPr>
              <a:t>egyenletes teljesítmény</a:t>
            </a:r>
            <a:endParaRPr lang="en-US" dirty="0">
              <a:solidFill>
                <a:srgbClr val="ECECEC"/>
              </a:solidFill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E65BDD9-FFCA-414F-B0E4-805FF232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43" y="2305712"/>
            <a:ext cx="3740501" cy="280537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A752321-7558-4EA3-86CC-D3D1BD77C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4477520"/>
            <a:ext cx="4799543" cy="21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47BB2-4035-4F8E-A6E5-C86B14D1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333"/>
            <a:ext cx="9381067" cy="93715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Vízenergia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- </a:t>
            </a:r>
            <a:r>
              <a:rPr lang="en-U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Alkalmazásai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015234-CBE1-4990-9635-C849C4F1E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8333" cy="11461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rgbClr val="ECECEC"/>
                </a:solidFill>
              </a:rPr>
              <a:t>nagy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projektek</a:t>
            </a:r>
            <a:r>
              <a:rPr lang="en-US" dirty="0">
                <a:solidFill>
                  <a:srgbClr val="ECECEC"/>
                </a:solidFill>
              </a:rPr>
              <a:t>/</a:t>
            </a:r>
            <a:r>
              <a:rPr lang="en-US" dirty="0" err="1">
                <a:solidFill>
                  <a:srgbClr val="ECECEC"/>
                </a:solidFill>
              </a:rPr>
              <a:t>helyi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projektek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 dirty="0" err="1">
                <a:solidFill>
                  <a:srgbClr val="ECECEC"/>
                </a:solidFill>
              </a:rPr>
              <a:t>innovatív</a:t>
            </a:r>
            <a:r>
              <a:rPr lang="en-US" dirty="0">
                <a:solidFill>
                  <a:srgbClr val="ECECEC"/>
                </a:solidFill>
              </a:rPr>
              <a:t> </a:t>
            </a:r>
            <a:r>
              <a:rPr lang="en-US" dirty="0" err="1">
                <a:solidFill>
                  <a:srgbClr val="ECECEC"/>
                </a:solidFill>
              </a:rPr>
              <a:t>módszerek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B67F4B-BFBF-4394-9907-CCADA6EC1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7236"/>
            <a:ext cx="4545761" cy="30435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8FC2C55-0B44-493F-B470-2266B7FD4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45" y="3429000"/>
            <a:ext cx="3392788" cy="30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9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68A628-3074-4411-890B-3FE5F18B49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80AB08-FAEA-43AA-A3BF-F3A09BA755A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endParaRPr lang="en-GB">
              <a:solidFill>
                <a:srgbClr val="ECE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5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58D5BD-03B5-4391-94ED-DC8A3C5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BC11B3-0D78-4A35-95C6-DF59D13C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6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3D204-0819-4053-B2EC-5BCCBE2C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715BFD-1DD0-48B0-B2F1-78C0E8F9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6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A4D27F-66A5-44A6-8F34-644C28123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3403599" cy="81862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Bevezetés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6D1EAD-451A-4EDA-95BE-0CECB326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7483"/>
            <a:ext cx="3589867" cy="1163108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r>
              <a:rPr lang="en-GB" b="0" i="0" dirty="0" err="1">
                <a:solidFill>
                  <a:srgbClr val="ECECEC"/>
                </a:solidFill>
                <a:effectLst/>
              </a:rPr>
              <a:t>legnagyobb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kihívás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</a:rPr>
              <a:t>elmozdulás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89B7CC-BD6F-4C75-9C01-64DAF377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565">
            <a:off x="6870703" y="326047"/>
            <a:ext cx="4397472" cy="287075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2424546-6893-4433-B43C-951A80B1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837">
            <a:off x="1331686" y="3393016"/>
            <a:ext cx="4538133" cy="309337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5920E1-CAEC-44E1-8799-A4452192D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003">
            <a:off x="7089879" y="370822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7471B2-45CE-44A2-BFCF-15F01D7E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238DE3-757B-4905-80AD-F292E598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9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BF56D9-EF1F-46CC-91C8-31EB4687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267"/>
            <a:ext cx="10515600" cy="99642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Nem</a:t>
            </a:r>
            <a:r>
              <a:rPr lang="en-GB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megújuló</a:t>
            </a:r>
            <a:r>
              <a:rPr lang="en-GB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energia</a:t>
            </a:r>
            <a:r>
              <a:rPr lang="en-GB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források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30AC0A-71D4-411F-9A44-17A259A5A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5533" cy="1764242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 err="1">
                <a:solidFill>
                  <a:srgbClr val="ECECEC"/>
                </a:solidFill>
              </a:rPr>
              <a:t>S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zén</a:t>
            </a:r>
            <a:r>
              <a:rPr lang="en-GB" b="0" i="0" dirty="0">
                <a:solidFill>
                  <a:srgbClr val="ECECEC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az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olaj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és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természetes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gáz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</a:rPr>
              <a:t>Üvegházhatású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gázok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</a:rPr>
              <a:t>Éghajlati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változás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12D24B3-E965-479F-A88F-BD0808712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739">
            <a:off x="8118189" y="1944175"/>
            <a:ext cx="4223772" cy="219233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3F9DA22-AFE4-4D20-B60E-43B7AEB47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3827">
            <a:off x="541867" y="4030133"/>
            <a:ext cx="4102947" cy="256434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EFD4316-0775-4ABB-B87C-4079F308D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16">
            <a:off x="5439247" y="4217451"/>
            <a:ext cx="3612357" cy="24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AF18A5-0BBD-4A93-AFF1-6A4B4A32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"/>
            <a:r>
              <a:rPr lang="es-E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Mi </a:t>
            </a:r>
            <a:r>
              <a:rPr lang="es-E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az</a:t>
            </a:r>
            <a:r>
              <a:rPr lang="es-E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a </a:t>
            </a:r>
            <a:r>
              <a:rPr lang="es-E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megújuló</a:t>
            </a:r>
            <a:r>
              <a:rPr lang="es-E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s-ES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energiaforrás</a:t>
            </a:r>
            <a:r>
              <a:rPr lang="es-E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?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607AA-6421-4487-87D9-176CE994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6133" cy="16795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solidFill>
                  <a:srgbClr val="ECECEC"/>
                </a:solidFill>
              </a:rPr>
              <a:t>Kimeríthetetlenek</a:t>
            </a:r>
            <a:endParaRPr lang="en-GB" dirty="0">
              <a:solidFill>
                <a:srgbClr val="ECECEC"/>
              </a:solidFill>
            </a:endParaRPr>
          </a:p>
          <a:p>
            <a:r>
              <a:rPr lang="en-GB">
                <a:solidFill>
                  <a:srgbClr val="ECECEC"/>
                </a:solidFill>
              </a:rPr>
              <a:t>Nem használhatóak fel bárhol</a:t>
            </a:r>
            <a:endParaRPr lang="en-GB" dirty="0">
              <a:solidFill>
                <a:srgbClr val="ECECEC"/>
              </a:solidFill>
            </a:endParaRPr>
          </a:p>
          <a:p>
            <a:r>
              <a:rPr lang="en-GB">
                <a:solidFill>
                  <a:srgbClr val="ECECEC"/>
                </a:solidFill>
              </a:rPr>
              <a:t>napenergia, szélenergia, vízenergia, geotermikus energia</a:t>
            </a:r>
            <a:endParaRPr lang="en-GB" dirty="0">
              <a:solidFill>
                <a:srgbClr val="ECECEC"/>
              </a:solidFill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0365C64-87AF-4D07-89BC-3E1C317EC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4467">
            <a:off x="934670" y="3730510"/>
            <a:ext cx="4222461" cy="280639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2F5703E-02F1-4104-8A42-D05F3F65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034">
            <a:off x="5967849" y="3918738"/>
            <a:ext cx="3644901" cy="24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5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F4B0A3-C2D0-452F-BC76-1E0FA60412F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Napenergia</a:t>
            </a:r>
            <a:r>
              <a:rPr lang="en-GB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- </a:t>
            </a:r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Bevezetés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CDE6F2-3592-4C00-8B77-E7A84DC1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9867" cy="1129242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solidFill>
                  <a:srgbClr val="ECECEC"/>
                </a:solidFill>
              </a:rPr>
              <a:t>A </a:t>
            </a:r>
            <a:r>
              <a:rPr lang="en-GB">
                <a:solidFill>
                  <a:srgbClr val="ECECEC"/>
                </a:solidFill>
              </a:rPr>
              <a:t>Nap energiája</a:t>
            </a:r>
            <a:r>
              <a:rPr lang="en-GB" dirty="0">
                <a:solidFill>
                  <a:srgbClr val="ECECEC"/>
                </a:solidFill>
              </a:rPr>
              <a:t> </a:t>
            </a:r>
            <a:r>
              <a:rPr lang="en-GB">
                <a:solidFill>
                  <a:srgbClr val="ECECEC"/>
                </a:solidFill>
              </a:rPr>
              <a:t>a hő és</a:t>
            </a:r>
            <a:r>
              <a:rPr lang="en-GB" dirty="0">
                <a:solidFill>
                  <a:srgbClr val="ECECEC"/>
                </a:solidFill>
              </a:rPr>
              <a:t> </a:t>
            </a:r>
            <a:r>
              <a:rPr lang="en-GB">
                <a:solidFill>
                  <a:srgbClr val="ECECEC"/>
                </a:solidFill>
              </a:rPr>
              <a:t>a fény</a:t>
            </a:r>
            <a:endParaRPr lang="en-GB" dirty="0">
              <a:solidFill>
                <a:srgbClr val="ECECEC"/>
              </a:solidFill>
            </a:endParaRPr>
          </a:p>
          <a:p>
            <a:r>
              <a:rPr lang="en-US">
                <a:solidFill>
                  <a:srgbClr val="ECECEC"/>
                </a:solidFill>
              </a:rPr>
              <a:t>világ összes energiaigény</a:t>
            </a:r>
            <a:r>
              <a:rPr lang="en-GB">
                <a:solidFill>
                  <a:srgbClr val="ECECEC"/>
                </a:solidFill>
              </a:rPr>
              <a:t>ét</a:t>
            </a:r>
            <a:endParaRPr lang="en-GB" dirty="0">
              <a:solidFill>
                <a:srgbClr val="ECECEC"/>
              </a:solidFill>
            </a:endParaRPr>
          </a:p>
          <a:p>
            <a:endParaRPr lang="en-GB" dirty="0">
              <a:solidFill>
                <a:srgbClr val="ECECEC"/>
              </a:solidFill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5A44C51-5E7E-4AED-A164-5D0AE9A0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40" y="3335867"/>
            <a:ext cx="4578662" cy="25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3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CBE0A8-C351-43F9-9819-510BBB3B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87662"/>
            <a:ext cx="7552267" cy="100965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Napenergia</a:t>
            </a:r>
            <a:r>
              <a:rPr lang="en-GB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- </a:t>
            </a:r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Müködése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01F0CF-405C-4D47-B715-C2861FF84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50841"/>
            <a:ext cx="4826000" cy="210290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>
                <a:solidFill>
                  <a:srgbClr val="ECECEC"/>
                </a:solidFill>
              </a:rPr>
              <a:t>Naperőművekben</a:t>
            </a:r>
            <a:endParaRPr lang="en-GB" dirty="0">
              <a:solidFill>
                <a:srgbClr val="ECECEC"/>
              </a:solidFill>
            </a:endParaRPr>
          </a:p>
          <a:p>
            <a:r>
              <a:rPr lang="en-US" dirty="0" err="1">
                <a:solidFill>
                  <a:srgbClr val="ECECEC"/>
                </a:solidFill>
              </a:rPr>
              <a:t>Napelemek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 dirty="0" err="1">
                <a:solidFill>
                  <a:srgbClr val="ECECEC"/>
                </a:solidFill>
              </a:rPr>
              <a:t>napkollektorok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123720D-F4D3-46CD-90E3-100CB4DB5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4280541"/>
            <a:ext cx="3255434" cy="2436489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00F3DBA7-FA09-4D03-9C7E-5978C87A2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2" y="2050841"/>
            <a:ext cx="5369007" cy="336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301B30-9C7D-4181-B2B0-96E47427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600"/>
            <a:ext cx="6883400" cy="95408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Napenergia</a:t>
            </a:r>
            <a:r>
              <a:rPr lang="en-GB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- </a:t>
            </a:r>
            <a:r>
              <a:rPr lang="en-GB" sz="60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Előnyei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A6FBC0-E4A6-49E7-8184-C5C41DD0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2000" cy="154410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dirty="0" err="1">
                <a:solidFill>
                  <a:srgbClr val="ECECEC"/>
                </a:solidFill>
                <a:effectLst/>
              </a:rPr>
              <a:t>Kimeríthetetlenség</a:t>
            </a:r>
            <a:endParaRPr lang="en-US" b="0" i="0" dirty="0">
              <a:solidFill>
                <a:srgbClr val="ECECEC"/>
              </a:solidFill>
              <a:effectLst/>
            </a:endParaRPr>
          </a:p>
          <a:p>
            <a:r>
              <a:rPr lang="hu-HU" b="0" i="0" dirty="0">
                <a:solidFill>
                  <a:srgbClr val="ECECEC"/>
                </a:solidFill>
                <a:effectLst/>
              </a:rPr>
              <a:t>széleskörű alkalmazhatóság</a:t>
            </a:r>
            <a:endParaRPr lang="en-US" b="0" i="0" dirty="0">
              <a:solidFill>
                <a:srgbClr val="ECECEC"/>
              </a:solidFill>
              <a:effectLst/>
            </a:endParaRPr>
          </a:p>
          <a:p>
            <a:r>
              <a:rPr lang="en-US" b="0" i="0" dirty="0" err="1">
                <a:solidFill>
                  <a:srgbClr val="ECECEC"/>
                </a:solidFill>
                <a:effectLst/>
              </a:rPr>
              <a:t>környezetbarátság</a:t>
            </a:r>
            <a:endParaRPr lang="en-US" b="1" i="0" dirty="0">
              <a:solidFill>
                <a:srgbClr val="ECECEC"/>
              </a:solidFill>
              <a:effectLst/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85E988-076B-46E7-B9AA-E0F85489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4" y="3886200"/>
            <a:ext cx="5274733" cy="254945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A83EE64-7EA6-485F-A829-B0F16CC53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16" y="2001206"/>
            <a:ext cx="3368392" cy="23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EF14FA-A611-4871-A166-32EF0818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180"/>
            <a:ext cx="10515600" cy="118850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Napenergia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- Alkalmazásai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D5B4A0-5D37-4D96-8796-29B2AD2F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6533" cy="118850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CECEC"/>
                </a:solidFill>
              </a:rPr>
              <a:t>otthonok, üzleti épületek és ipari létesítmények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hu-HU" dirty="0">
                <a:solidFill>
                  <a:srgbClr val="ECECEC"/>
                </a:solidFill>
              </a:rPr>
              <a:t>földön </a:t>
            </a:r>
            <a:r>
              <a:rPr lang="hu-HU">
                <a:solidFill>
                  <a:srgbClr val="ECECEC"/>
                </a:solidFill>
              </a:rPr>
              <a:t>álló naperőművek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488A5A-0EBD-4A8B-A7F8-17CC49A7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815167"/>
            <a:ext cx="3686611" cy="207433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9C650AD-DB1F-400D-8709-E9CBB969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50" y="3777719"/>
            <a:ext cx="3862323" cy="25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1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749F8-87CB-4DFF-BF38-21D2FB2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Szélenergia</a:t>
            </a:r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sz="6000" b="1">
                <a:solidFill>
                  <a:schemeClr val="bg1"/>
                </a:solidFill>
                <a:latin typeface="Bahnschrift SemiBold" panose="020B0502040204020203" pitchFamily="34" charset="0"/>
              </a:rPr>
              <a:t>- Bevezetés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4876F5-A149-436D-BEF5-F6458D78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01067" cy="10191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CECEC"/>
                </a:solidFill>
              </a:rPr>
              <a:t>szél kinetikus energiája</a:t>
            </a:r>
            <a:endParaRPr lang="en-US" dirty="0">
              <a:solidFill>
                <a:srgbClr val="ECECEC"/>
              </a:solidFill>
            </a:endParaRPr>
          </a:p>
          <a:p>
            <a:r>
              <a:rPr lang="en-US">
                <a:solidFill>
                  <a:srgbClr val="ECECEC"/>
                </a:solidFill>
              </a:rPr>
              <a:t>nincsenek káros anyagok</a:t>
            </a:r>
            <a:endParaRPr lang="en-US" dirty="0">
              <a:solidFill>
                <a:srgbClr val="ECECEC"/>
              </a:solidFill>
            </a:endParaRPr>
          </a:p>
          <a:p>
            <a:endParaRPr lang="en-US" dirty="0">
              <a:solidFill>
                <a:srgbClr val="ECECEC"/>
              </a:solidFill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66F873C-5D11-470C-B1D8-6994E89F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17" y="2099733"/>
            <a:ext cx="23812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. egyéni séma">
      <a:majorFont>
        <a:latin typeface="Bahnschrift SemiLight SemiConde"/>
        <a:ea typeface=""/>
        <a:cs typeface=""/>
      </a:majorFont>
      <a:minorFont>
        <a:latin typeface="Bahnschrift SemiLight SemiCo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163</Words>
  <Application>Microsoft Office PowerPoint</Application>
  <PresentationFormat>Szélesvásznú</PresentationFormat>
  <Paragraphs>55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Bahnschrift SemiBold</vt:lpstr>
      <vt:lpstr>Bahnschrift SemiLight SemiConde</vt:lpstr>
      <vt:lpstr>Office-téma</vt:lpstr>
      <vt:lpstr>Megújuló Energiaforrások</vt:lpstr>
      <vt:lpstr>Bevezetés</vt:lpstr>
      <vt:lpstr>Nem megújuló energia források</vt:lpstr>
      <vt:lpstr>Mi az a megújuló energiaforrás?</vt:lpstr>
      <vt:lpstr>Napenergia - Bevezetés</vt:lpstr>
      <vt:lpstr>Napenergia - Müködése</vt:lpstr>
      <vt:lpstr>Napenergia - Előnyei</vt:lpstr>
      <vt:lpstr>Napenergia - Alkalmazásai</vt:lpstr>
      <vt:lpstr>Szélenergia - Bevezetés</vt:lpstr>
      <vt:lpstr>Szélenergia - Működése</vt:lpstr>
      <vt:lpstr>Szélenergia - Előnyei</vt:lpstr>
      <vt:lpstr>Szélenergia - Alkalmazásai</vt:lpstr>
      <vt:lpstr>Vízenergia - Bevezetés</vt:lpstr>
      <vt:lpstr>Vízenergia - Működése</vt:lpstr>
      <vt:lpstr>Vízenergia - Előnyei</vt:lpstr>
      <vt:lpstr>Vízenergia - Alkalmazásai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thenothingdude</dc:creator>
  <cp:lastModifiedBy>TheNothingDude</cp:lastModifiedBy>
  <cp:revision>99</cp:revision>
  <dcterms:created xsi:type="dcterms:W3CDTF">2024-04-04T13:51:49Z</dcterms:created>
  <dcterms:modified xsi:type="dcterms:W3CDTF">2024-04-07T18:46:01Z</dcterms:modified>
</cp:coreProperties>
</file>